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sldIdLst>
    <p:sldId id="257" r:id="rId2"/>
    <p:sldId id="256" r:id="rId3"/>
    <p:sldId id="258" r:id="rId4"/>
    <p:sldId id="265" r:id="rId5"/>
    <p:sldId id="288" r:id="rId6"/>
    <p:sldId id="261" r:id="rId7"/>
    <p:sldId id="269" r:id="rId8"/>
    <p:sldId id="289" r:id="rId9"/>
    <p:sldId id="267" r:id="rId10"/>
    <p:sldId id="290" r:id="rId11"/>
    <p:sldId id="291" r:id="rId12"/>
    <p:sldId id="268" r:id="rId13"/>
    <p:sldId id="292" r:id="rId14"/>
    <p:sldId id="293" r:id="rId15"/>
    <p:sldId id="286" r:id="rId16"/>
    <p:sldId id="294" r:id="rId17"/>
    <p:sldId id="264" r:id="rId18"/>
  </p:sldIdLst>
  <p:sldSz cx="12192000" cy="6858000"/>
  <p:notesSz cx="6858000" cy="9144000"/>
  <p:embeddedFontLst>
    <p:embeddedFont>
      <p:font typeface="Calibri" panose="020F0502020204030204" pitchFamily="34" charset="0"/>
      <p:regular r:id="rId19"/>
      <p:bold r:id="rId20"/>
      <p:italic r:id="rId21"/>
      <p:boldItalic r:id="rId22"/>
    </p:embeddedFont>
    <p:embeddedFont>
      <p:font typeface="Calibri Light" panose="020F0302020204030204" pitchFamily="34" charset="0"/>
      <p:regular r:id="rId23"/>
      <p:italic r:id="rId24"/>
    </p:embeddedFont>
    <p:embeddedFont>
      <p:font typeface="배달의민족 주아" panose="02020603020101020101" pitchFamily="18" charset="-127"/>
      <p:regular r:id="rId25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CF7"/>
    <a:srgbClr val="F2D47E"/>
    <a:srgbClr val="5B453A"/>
    <a:srgbClr val="1F2120"/>
    <a:srgbClr val="E33D4D"/>
    <a:srgbClr val="FFF8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98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57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7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6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viewProps" Target="viewProps.xml"/></Relationships>
</file>

<file path=ppt/media/image1.png>
</file>

<file path=ppt/media/image10.svg>
</file>

<file path=ppt/media/image11.png>
</file>

<file path=ppt/media/image12.svg>
</file>

<file path=ppt/media/image13.png>
</file>

<file path=ppt/media/image14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948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270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647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235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312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89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044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745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063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428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130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B79EF-4649-4613-B205-D23EBAC155D5}" type="datetimeFigureOut">
              <a:rPr lang="en-US" smtClean="0"/>
              <a:t>6/12/2020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644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4.svg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F4D5ED5-39A4-4F4A-BC1E-DDBD66A09463}"/>
              </a:ext>
            </a:extLst>
          </p:cNvPr>
          <p:cNvSpPr txBox="1"/>
          <p:nvPr/>
        </p:nvSpPr>
        <p:spPr>
          <a:xfrm>
            <a:off x="4644326" y="3275200"/>
            <a:ext cx="29033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소프트웨어 설계 및 프로젝트 최종발표</a:t>
            </a:r>
            <a:endParaRPr lang="en-US" sz="16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8C527A1-52AE-4AA9-A118-DD0A7BDA6DDF}"/>
              </a:ext>
            </a:extLst>
          </p:cNvPr>
          <p:cNvSpPr/>
          <p:nvPr/>
        </p:nvSpPr>
        <p:spPr>
          <a:xfrm>
            <a:off x="4533900" y="3711682"/>
            <a:ext cx="3124200" cy="609097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289ACD-11A3-480E-9238-3384FDB8B949}"/>
              </a:ext>
            </a:extLst>
          </p:cNvPr>
          <p:cNvSpPr txBox="1"/>
          <p:nvPr/>
        </p:nvSpPr>
        <p:spPr>
          <a:xfrm>
            <a:off x="5024361" y="3754619"/>
            <a:ext cx="21432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9</a:t>
            </a:r>
            <a:r>
              <a:rPr lang="ko-KR" altLang="en-US" sz="28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조 </a:t>
            </a:r>
            <a:r>
              <a:rPr lang="en-US" altLang="ko-KR" sz="28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PETLOG</a:t>
            </a:r>
            <a:endParaRPr lang="en-US" sz="28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B22EB84-0732-4E82-AEC6-B21C8DB2B2E9}"/>
              </a:ext>
            </a:extLst>
          </p:cNvPr>
          <p:cNvGrpSpPr/>
          <p:nvPr/>
        </p:nvGrpSpPr>
        <p:grpSpPr>
          <a:xfrm rot="20592476">
            <a:off x="6374592" y="1834795"/>
            <a:ext cx="377732" cy="356932"/>
            <a:chOff x="5052084" y="698353"/>
            <a:chExt cx="790521" cy="747004"/>
          </a:xfrm>
          <a:solidFill>
            <a:srgbClr val="1F2120"/>
          </a:solidFill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9F57209E-56DA-4729-A5A5-AE082CF6749A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DF1EE63C-2A27-4044-A57A-B51535FC99F8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9B17401-CC33-499E-8757-F197C8EFC87A}"/>
              </a:ext>
            </a:extLst>
          </p:cNvPr>
          <p:cNvSpPr txBox="1"/>
          <p:nvPr/>
        </p:nvSpPr>
        <p:spPr>
          <a:xfrm>
            <a:off x="6372169" y="1895729"/>
            <a:ext cx="40107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하이</a:t>
            </a:r>
            <a:endParaRPr lang="en-US" sz="105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F10E9FF-DEC4-4465-8B8A-D2D1B3DD15B4}"/>
              </a:ext>
            </a:extLst>
          </p:cNvPr>
          <p:cNvSpPr/>
          <p:nvPr/>
        </p:nvSpPr>
        <p:spPr>
          <a:xfrm>
            <a:off x="5670066" y="2927559"/>
            <a:ext cx="889484" cy="185657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그래픽 15">
            <a:extLst>
              <a:ext uri="{FF2B5EF4-FFF2-40B4-BE49-F238E27FC236}">
                <a16:creationId xmlns:a16="http://schemas.microsoft.com/office/drawing/2014/main" id="{617E0AAE-B858-4F12-9674-68B0ED0BF9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59413" y="2195439"/>
            <a:ext cx="684650" cy="86281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145B03-5F6A-41AC-902D-AE5636EEB96C}"/>
              </a:ext>
            </a:extLst>
          </p:cNvPr>
          <p:cNvSpPr txBox="1"/>
          <p:nvPr/>
        </p:nvSpPr>
        <p:spPr>
          <a:xfrm>
            <a:off x="4568178" y="4612045"/>
            <a:ext cx="3055644" cy="1072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팀장 </a:t>
            </a:r>
            <a:r>
              <a:rPr lang="en-US" altLang="ko-KR" sz="14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4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2016010887 </a:t>
            </a:r>
            <a:r>
              <a:rPr lang="ko-KR" altLang="en-US" sz="14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이수호</a:t>
            </a:r>
            <a:endParaRPr lang="en-US" altLang="ko-KR" sz="14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2016010901 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최동민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정보통계학과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2016010856 </a:t>
            </a:r>
            <a:r>
              <a:rPr lang="ko-KR" altLang="en-US" sz="14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한찬웅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2017013247 </a:t>
            </a:r>
            <a:r>
              <a:rPr lang="ko-KR" altLang="en-US" sz="14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위안펑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7457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922368" y="656705"/>
            <a:ext cx="2347258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5003393" y="660836"/>
            <a:ext cx="21852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개발업무 및 구현현황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980703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763964" y="656705"/>
            <a:ext cx="2664070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4804873" y="656705"/>
            <a:ext cx="2582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성과 및 </a:t>
            </a:r>
            <a:r>
              <a:rPr lang="ko-KR" altLang="en-US" sz="20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느낀점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8244A095-A426-4E48-9AA2-520C6FC0C2EF}"/>
              </a:ext>
            </a:extLst>
          </p:cNvPr>
          <p:cNvSpPr txBox="1"/>
          <p:nvPr/>
        </p:nvSpPr>
        <p:spPr>
          <a:xfrm>
            <a:off x="3394776" y="3244334"/>
            <a:ext cx="5402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여기에 도움을 준 학우와 도움 받은 내용 적어주세요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68887957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45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84B6C137-9C23-47A4-87EB-D0EE7846881A}"/>
              </a:ext>
            </a:extLst>
          </p:cNvPr>
          <p:cNvGrpSpPr/>
          <p:nvPr/>
        </p:nvGrpSpPr>
        <p:grpSpPr>
          <a:xfrm>
            <a:off x="5602524" y="2236978"/>
            <a:ext cx="940422" cy="853636"/>
            <a:chOff x="4004698" y="1773476"/>
            <a:chExt cx="1088074" cy="98766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1F7FB6E-95B9-430D-BB06-AF876C01E6C0}"/>
                </a:ext>
              </a:extLst>
            </p:cNvPr>
            <p:cNvSpPr/>
            <p:nvPr/>
          </p:nvSpPr>
          <p:spPr>
            <a:xfrm>
              <a:off x="4004698" y="2613916"/>
              <a:ext cx="1088074" cy="147225"/>
            </a:xfrm>
            <a:prstGeom prst="ellipse">
              <a:avLst/>
            </a:prstGeom>
            <a:solidFill>
              <a:schemeClr val="bg1"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그래픽 4">
              <a:extLst>
                <a:ext uri="{FF2B5EF4-FFF2-40B4-BE49-F238E27FC236}">
                  <a16:creationId xmlns:a16="http://schemas.microsoft.com/office/drawing/2014/main" id="{F25DED84-DD53-47A6-836D-FB4D5F6FB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59434" y="1773476"/>
              <a:ext cx="1030410" cy="943762"/>
            </a:xfrm>
            <a:prstGeom prst="rect">
              <a:avLst/>
            </a:prstGeom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FB832D0-DCE3-4726-8B41-2D19DB92E02A}"/>
              </a:ext>
            </a:extLst>
          </p:cNvPr>
          <p:cNvGrpSpPr/>
          <p:nvPr/>
        </p:nvGrpSpPr>
        <p:grpSpPr>
          <a:xfrm rot="20592476">
            <a:off x="6309426" y="1846058"/>
            <a:ext cx="535192" cy="505722"/>
            <a:chOff x="5052084" y="698353"/>
            <a:chExt cx="790521" cy="747004"/>
          </a:xfrm>
          <a:solidFill>
            <a:schemeClr val="bg1"/>
          </a:solidFill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18253A1-A43C-4087-8170-1E8033A5814F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이등변 삼각형 13">
              <a:extLst>
                <a:ext uri="{FF2B5EF4-FFF2-40B4-BE49-F238E27FC236}">
                  <a16:creationId xmlns:a16="http://schemas.microsoft.com/office/drawing/2014/main" id="{1A14BD7D-1B1B-4BD2-B4F8-9AAD8102000E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D8437BE-C27A-4FC8-83CB-ED73A0AD9C61}"/>
              </a:ext>
            </a:extLst>
          </p:cNvPr>
          <p:cNvSpPr txBox="1"/>
          <p:nvPr/>
        </p:nvSpPr>
        <p:spPr>
          <a:xfrm>
            <a:off x="6373889" y="1959980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5B453A">
                    <a:alpha val="89804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타임</a:t>
            </a:r>
            <a:endParaRPr lang="en-US" sz="1200" dirty="0">
              <a:solidFill>
                <a:srgbClr val="5B453A">
                  <a:alpha val="89804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8C8211-BDF7-4FF1-ABF7-63EB7A728E58}"/>
              </a:ext>
            </a:extLst>
          </p:cNvPr>
          <p:cNvSpPr txBox="1"/>
          <p:nvPr/>
        </p:nvSpPr>
        <p:spPr>
          <a:xfrm>
            <a:off x="5198165" y="3305989"/>
            <a:ext cx="17956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발표 진행</a:t>
            </a:r>
            <a:endParaRPr 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D8ED6F5-BDF6-4C3A-A0C4-09014AB51A31}"/>
              </a:ext>
            </a:extLst>
          </p:cNvPr>
          <p:cNvSpPr txBox="1"/>
          <p:nvPr/>
        </p:nvSpPr>
        <p:spPr>
          <a:xfrm>
            <a:off x="4609868" y="3750591"/>
            <a:ext cx="2972289" cy="3754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정보통계학과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2016010856 </a:t>
            </a:r>
            <a:r>
              <a:rPr lang="ko-KR" altLang="en-US" sz="16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한찬웅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6" name="그래픽 55">
            <a:extLst>
              <a:ext uri="{FF2B5EF4-FFF2-40B4-BE49-F238E27FC236}">
                <a16:creationId xmlns:a16="http://schemas.microsoft.com/office/drawing/2014/main" id="{7BEABCD3-BE39-467F-9DB1-5527E3B97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17188" y="4359910"/>
            <a:ext cx="324068" cy="34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207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922368" y="656705"/>
            <a:ext cx="2347258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5003393" y="660836"/>
            <a:ext cx="21852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개발업무 및 구현현황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3963730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763964" y="656705"/>
            <a:ext cx="2664070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4804873" y="656705"/>
            <a:ext cx="2582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성과 및 </a:t>
            </a:r>
            <a:r>
              <a:rPr lang="ko-KR" altLang="en-US" sz="20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느낀점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E21755-4C7B-4260-9C27-0FC5CA8CB12B}"/>
              </a:ext>
            </a:extLst>
          </p:cNvPr>
          <p:cNvSpPr txBox="1"/>
          <p:nvPr/>
        </p:nvSpPr>
        <p:spPr>
          <a:xfrm>
            <a:off x="3394776" y="3244334"/>
            <a:ext cx="5402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여기에 도움을 준 학우와 도움 받은 내용 적어주세요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19874999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45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84B6C137-9C23-47A4-87EB-D0EE7846881A}"/>
              </a:ext>
            </a:extLst>
          </p:cNvPr>
          <p:cNvGrpSpPr/>
          <p:nvPr/>
        </p:nvGrpSpPr>
        <p:grpSpPr>
          <a:xfrm>
            <a:off x="5602524" y="2236978"/>
            <a:ext cx="940422" cy="853636"/>
            <a:chOff x="4004698" y="1773476"/>
            <a:chExt cx="1088074" cy="98766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1F7FB6E-95B9-430D-BB06-AF876C01E6C0}"/>
                </a:ext>
              </a:extLst>
            </p:cNvPr>
            <p:cNvSpPr/>
            <p:nvPr/>
          </p:nvSpPr>
          <p:spPr>
            <a:xfrm>
              <a:off x="4004698" y="2613916"/>
              <a:ext cx="1088074" cy="147225"/>
            </a:xfrm>
            <a:prstGeom prst="ellipse">
              <a:avLst/>
            </a:prstGeom>
            <a:solidFill>
              <a:schemeClr val="bg1"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그래픽 4">
              <a:extLst>
                <a:ext uri="{FF2B5EF4-FFF2-40B4-BE49-F238E27FC236}">
                  <a16:creationId xmlns:a16="http://schemas.microsoft.com/office/drawing/2014/main" id="{F25DED84-DD53-47A6-836D-FB4D5F6FB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59434" y="1773476"/>
              <a:ext cx="1030410" cy="943762"/>
            </a:xfrm>
            <a:prstGeom prst="rect">
              <a:avLst/>
            </a:prstGeom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FB832D0-DCE3-4726-8B41-2D19DB92E02A}"/>
              </a:ext>
            </a:extLst>
          </p:cNvPr>
          <p:cNvGrpSpPr/>
          <p:nvPr/>
        </p:nvGrpSpPr>
        <p:grpSpPr>
          <a:xfrm rot="20592476">
            <a:off x="6309426" y="1846058"/>
            <a:ext cx="535192" cy="505722"/>
            <a:chOff x="5052084" y="698353"/>
            <a:chExt cx="790521" cy="747004"/>
          </a:xfrm>
          <a:solidFill>
            <a:schemeClr val="bg1"/>
          </a:solidFill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18253A1-A43C-4087-8170-1E8033A5814F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이등변 삼각형 13">
              <a:extLst>
                <a:ext uri="{FF2B5EF4-FFF2-40B4-BE49-F238E27FC236}">
                  <a16:creationId xmlns:a16="http://schemas.microsoft.com/office/drawing/2014/main" id="{1A14BD7D-1B1B-4BD2-B4F8-9AAD8102000E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D8437BE-C27A-4FC8-83CB-ED73A0AD9C61}"/>
              </a:ext>
            </a:extLst>
          </p:cNvPr>
          <p:cNvSpPr txBox="1"/>
          <p:nvPr/>
        </p:nvSpPr>
        <p:spPr>
          <a:xfrm>
            <a:off x="6373889" y="1959980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5B453A">
                    <a:alpha val="89804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타임</a:t>
            </a:r>
            <a:endParaRPr lang="en-US" sz="1200" dirty="0">
              <a:solidFill>
                <a:srgbClr val="5B453A">
                  <a:alpha val="89804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8C8211-BDF7-4FF1-ABF7-63EB7A728E58}"/>
              </a:ext>
            </a:extLst>
          </p:cNvPr>
          <p:cNvSpPr txBox="1"/>
          <p:nvPr/>
        </p:nvSpPr>
        <p:spPr>
          <a:xfrm>
            <a:off x="5198165" y="3305989"/>
            <a:ext cx="17956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발표 진행</a:t>
            </a:r>
            <a:endParaRPr 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D8ED6F5-BDF6-4C3A-A0C4-09014AB51A31}"/>
              </a:ext>
            </a:extLst>
          </p:cNvPr>
          <p:cNvSpPr txBox="1"/>
          <p:nvPr/>
        </p:nvSpPr>
        <p:spPr>
          <a:xfrm>
            <a:off x="4613876" y="3750591"/>
            <a:ext cx="2964273" cy="3754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FCF7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FCF7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2017013247 </a:t>
            </a:r>
            <a:r>
              <a:rPr lang="ko-KR" altLang="en-US" sz="16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FCF7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위안펑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FFCF7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6" name="그래픽 55">
            <a:extLst>
              <a:ext uri="{FF2B5EF4-FFF2-40B4-BE49-F238E27FC236}">
                <a16:creationId xmlns:a16="http://schemas.microsoft.com/office/drawing/2014/main" id="{7BEABCD3-BE39-467F-9DB1-5527E3B97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17188" y="4359910"/>
            <a:ext cx="324068" cy="34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4415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45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84B6C137-9C23-47A4-87EB-D0EE7846881A}"/>
              </a:ext>
            </a:extLst>
          </p:cNvPr>
          <p:cNvGrpSpPr/>
          <p:nvPr/>
        </p:nvGrpSpPr>
        <p:grpSpPr>
          <a:xfrm>
            <a:off x="5602524" y="2236978"/>
            <a:ext cx="940422" cy="853636"/>
            <a:chOff x="4004698" y="1773476"/>
            <a:chExt cx="1088074" cy="98766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1F7FB6E-95B9-430D-BB06-AF876C01E6C0}"/>
                </a:ext>
              </a:extLst>
            </p:cNvPr>
            <p:cNvSpPr/>
            <p:nvPr/>
          </p:nvSpPr>
          <p:spPr>
            <a:xfrm>
              <a:off x="4004698" y="2613916"/>
              <a:ext cx="1088074" cy="147225"/>
            </a:xfrm>
            <a:prstGeom prst="ellipse">
              <a:avLst/>
            </a:prstGeom>
            <a:solidFill>
              <a:schemeClr val="bg1"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그래픽 4">
              <a:extLst>
                <a:ext uri="{FF2B5EF4-FFF2-40B4-BE49-F238E27FC236}">
                  <a16:creationId xmlns:a16="http://schemas.microsoft.com/office/drawing/2014/main" id="{F25DED84-DD53-47A6-836D-FB4D5F6FB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59434" y="1773476"/>
              <a:ext cx="1030410" cy="943762"/>
            </a:xfrm>
            <a:prstGeom prst="rect">
              <a:avLst/>
            </a:prstGeom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FB832D0-DCE3-4726-8B41-2D19DB92E02A}"/>
              </a:ext>
            </a:extLst>
          </p:cNvPr>
          <p:cNvGrpSpPr/>
          <p:nvPr/>
        </p:nvGrpSpPr>
        <p:grpSpPr>
          <a:xfrm rot="20592476">
            <a:off x="6309426" y="1846058"/>
            <a:ext cx="535192" cy="505722"/>
            <a:chOff x="5052084" y="698353"/>
            <a:chExt cx="790521" cy="747004"/>
          </a:xfrm>
          <a:solidFill>
            <a:schemeClr val="bg1"/>
          </a:solidFill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18253A1-A43C-4087-8170-1E8033A5814F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이등변 삼각형 13">
              <a:extLst>
                <a:ext uri="{FF2B5EF4-FFF2-40B4-BE49-F238E27FC236}">
                  <a16:creationId xmlns:a16="http://schemas.microsoft.com/office/drawing/2014/main" id="{1A14BD7D-1B1B-4BD2-B4F8-9AAD8102000E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D8437BE-C27A-4FC8-83CB-ED73A0AD9C61}"/>
              </a:ext>
            </a:extLst>
          </p:cNvPr>
          <p:cNvSpPr txBox="1"/>
          <p:nvPr/>
        </p:nvSpPr>
        <p:spPr>
          <a:xfrm>
            <a:off x="6373889" y="1959980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5B453A">
                    <a:alpha val="89804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타임</a:t>
            </a:r>
            <a:endParaRPr lang="en-US" sz="1200" dirty="0">
              <a:solidFill>
                <a:srgbClr val="5B453A">
                  <a:alpha val="89804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8C8211-BDF7-4FF1-ABF7-63EB7A728E58}"/>
              </a:ext>
            </a:extLst>
          </p:cNvPr>
          <p:cNvSpPr txBox="1"/>
          <p:nvPr/>
        </p:nvSpPr>
        <p:spPr>
          <a:xfrm>
            <a:off x="4883894" y="3402096"/>
            <a:ext cx="2422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시연</a:t>
            </a:r>
            <a:endParaRPr lang="en-US" sz="36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6" name="그래픽 55">
            <a:extLst>
              <a:ext uri="{FF2B5EF4-FFF2-40B4-BE49-F238E27FC236}">
                <a16:creationId xmlns:a16="http://schemas.microsoft.com/office/drawing/2014/main" id="{7BEABCD3-BE39-467F-9DB1-5527E3B97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17188" y="4359910"/>
            <a:ext cx="324068" cy="34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17423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타원 37">
            <a:extLst>
              <a:ext uri="{FF2B5EF4-FFF2-40B4-BE49-F238E27FC236}">
                <a16:creationId xmlns:a16="http://schemas.microsoft.com/office/drawing/2014/main" id="{A8666921-8DE3-4902-B129-E90753B793EC}"/>
              </a:ext>
            </a:extLst>
          </p:cNvPr>
          <p:cNvSpPr/>
          <p:nvPr/>
        </p:nvSpPr>
        <p:spPr>
          <a:xfrm>
            <a:off x="5664328" y="4488545"/>
            <a:ext cx="889484" cy="185657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그래픽 38">
            <a:extLst>
              <a:ext uri="{FF2B5EF4-FFF2-40B4-BE49-F238E27FC236}">
                <a16:creationId xmlns:a16="http://schemas.microsoft.com/office/drawing/2014/main" id="{33D679F9-0DCF-442D-A61C-B6B7647EC0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53675" y="3756425"/>
            <a:ext cx="684650" cy="862816"/>
          </a:xfrm>
          <a:prstGeom prst="rect">
            <a:avLst/>
          </a:prstGeom>
        </p:spPr>
      </p:pic>
      <p:pic>
        <p:nvPicPr>
          <p:cNvPr id="33" name="그래픽 32">
            <a:extLst>
              <a:ext uri="{FF2B5EF4-FFF2-40B4-BE49-F238E27FC236}">
                <a16:creationId xmlns:a16="http://schemas.microsoft.com/office/drawing/2014/main" id="{688303E9-B8C5-46E0-8734-8A806C46BB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53765" y="5883410"/>
            <a:ext cx="180885" cy="194064"/>
          </a:xfrm>
          <a:prstGeom prst="rect">
            <a:avLst/>
          </a:prstGeom>
        </p:spPr>
      </p:pic>
      <p:pic>
        <p:nvPicPr>
          <p:cNvPr id="34" name="그래픽 33">
            <a:extLst>
              <a:ext uri="{FF2B5EF4-FFF2-40B4-BE49-F238E27FC236}">
                <a16:creationId xmlns:a16="http://schemas.microsoft.com/office/drawing/2014/main" id="{7DB76196-44FA-4066-B6E8-3016E8C4FA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768210">
            <a:off x="6176290" y="5407285"/>
            <a:ext cx="180885" cy="194064"/>
          </a:xfrm>
          <a:prstGeom prst="rect">
            <a:avLst/>
          </a:prstGeom>
        </p:spPr>
      </p:pic>
      <p:pic>
        <p:nvPicPr>
          <p:cNvPr id="35" name="그래픽 34">
            <a:extLst>
              <a:ext uri="{FF2B5EF4-FFF2-40B4-BE49-F238E27FC236}">
                <a16:creationId xmlns:a16="http://schemas.microsoft.com/office/drawing/2014/main" id="{A4576107-0F00-4B0E-869E-6C0BCA20E1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85089" y="5001626"/>
            <a:ext cx="180885" cy="194064"/>
          </a:xfrm>
          <a:prstGeom prst="rect">
            <a:avLst/>
          </a:prstGeom>
        </p:spPr>
      </p:pic>
      <p:pic>
        <p:nvPicPr>
          <p:cNvPr id="41" name="그래픽 40">
            <a:extLst>
              <a:ext uri="{FF2B5EF4-FFF2-40B4-BE49-F238E27FC236}">
                <a16:creationId xmlns:a16="http://schemas.microsoft.com/office/drawing/2014/main" id="{6B28792C-F669-468A-BE28-BF21BB7976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768210">
            <a:off x="6144303" y="6246599"/>
            <a:ext cx="180885" cy="194064"/>
          </a:xfrm>
          <a:prstGeom prst="rect">
            <a:avLst/>
          </a:prstGeom>
        </p:spPr>
      </p:pic>
      <p:grpSp>
        <p:nvGrpSpPr>
          <p:cNvPr id="59" name="그룹 58">
            <a:extLst>
              <a:ext uri="{FF2B5EF4-FFF2-40B4-BE49-F238E27FC236}">
                <a16:creationId xmlns:a16="http://schemas.microsoft.com/office/drawing/2014/main" id="{369A37D9-6C3B-4715-A54B-FBB70B2B2067}"/>
              </a:ext>
            </a:extLst>
          </p:cNvPr>
          <p:cNvGrpSpPr/>
          <p:nvPr/>
        </p:nvGrpSpPr>
        <p:grpSpPr>
          <a:xfrm rot="20592476">
            <a:off x="6117104" y="3156732"/>
            <a:ext cx="590450" cy="557937"/>
            <a:chOff x="5052084" y="698353"/>
            <a:chExt cx="790521" cy="747004"/>
          </a:xfrm>
          <a:solidFill>
            <a:srgbClr val="1F2120"/>
          </a:solidFill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7D576AD-0DE2-4823-9E3C-5790430F29E0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이등변 삼각형 13">
              <a:extLst>
                <a:ext uri="{FF2B5EF4-FFF2-40B4-BE49-F238E27FC236}">
                  <a16:creationId xmlns:a16="http://schemas.microsoft.com/office/drawing/2014/main" id="{A08F5806-40D5-4560-A6FE-5E1E52C4CE79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D396288F-24DB-425C-A75C-219880CBC3C4}"/>
              </a:ext>
            </a:extLst>
          </p:cNvPr>
          <p:cNvSpPr txBox="1"/>
          <p:nvPr/>
        </p:nvSpPr>
        <p:spPr>
          <a:xfrm>
            <a:off x="6153798" y="3223538"/>
            <a:ext cx="5533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Thank</a:t>
            </a:r>
          </a:p>
          <a:p>
            <a:pPr algn="ctr"/>
            <a:r>
              <a:rPr 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You :)</a:t>
            </a:r>
          </a:p>
        </p:txBody>
      </p:sp>
    </p:spTree>
    <p:extLst>
      <p:ext uri="{BB962C8B-B14F-4D97-AF65-F5344CB8AC3E}">
        <p14:creationId xmlns:p14="http://schemas.microsoft.com/office/powerpoint/2010/main" val="3446506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타원 56">
            <a:extLst>
              <a:ext uri="{FF2B5EF4-FFF2-40B4-BE49-F238E27FC236}">
                <a16:creationId xmlns:a16="http://schemas.microsoft.com/office/drawing/2014/main" id="{7EC7FCFA-DBE6-42C9-88BC-180C1F809910}"/>
              </a:ext>
            </a:extLst>
          </p:cNvPr>
          <p:cNvSpPr/>
          <p:nvPr/>
        </p:nvSpPr>
        <p:spPr>
          <a:xfrm>
            <a:off x="7017550" y="6014140"/>
            <a:ext cx="504820" cy="110612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8724D3A-4690-447C-9163-35D036060479}"/>
              </a:ext>
            </a:extLst>
          </p:cNvPr>
          <p:cNvSpPr txBox="1"/>
          <p:nvPr/>
        </p:nvSpPr>
        <p:spPr>
          <a:xfrm>
            <a:off x="7720440" y="1179154"/>
            <a:ext cx="806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INDEX</a:t>
            </a:r>
          </a:p>
        </p:txBody>
      </p:sp>
      <p:pic>
        <p:nvPicPr>
          <p:cNvPr id="53" name="그래픽 52">
            <a:extLst>
              <a:ext uri="{FF2B5EF4-FFF2-40B4-BE49-F238E27FC236}">
                <a16:creationId xmlns:a16="http://schemas.microsoft.com/office/drawing/2014/main" id="{E81B4036-EF5D-46B7-87C3-1EC48B2AB8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00181" y="4824568"/>
            <a:ext cx="582867" cy="1266844"/>
          </a:xfrm>
          <a:prstGeom prst="rect">
            <a:avLst/>
          </a:prstGeom>
        </p:spPr>
      </p:pic>
      <p:sp>
        <p:nvSpPr>
          <p:cNvPr id="54" name="타원 53">
            <a:extLst>
              <a:ext uri="{FF2B5EF4-FFF2-40B4-BE49-F238E27FC236}">
                <a16:creationId xmlns:a16="http://schemas.microsoft.com/office/drawing/2014/main" id="{A424D2DF-B5FA-4E3B-96EA-417A7A067036}"/>
              </a:ext>
            </a:extLst>
          </p:cNvPr>
          <p:cNvSpPr/>
          <p:nvPr/>
        </p:nvSpPr>
        <p:spPr>
          <a:xfrm>
            <a:off x="7553239" y="1329502"/>
            <a:ext cx="59618" cy="59618"/>
          </a:xfrm>
          <a:prstGeom prst="ellipse">
            <a:avLst/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CFE488E5-9F64-4D9A-9A76-9329FF170754}"/>
              </a:ext>
            </a:extLst>
          </p:cNvPr>
          <p:cNvCxnSpPr/>
          <p:nvPr/>
        </p:nvCxnSpPr>
        <p:spPr>
          <a:xfrm>
            <a:off x="7583048" y="1636291"/>
            <a:ext cx="0" cy="4437339"/>
          </a:xfrm>
          <a:prstGeom prst="line">
            <a:avLst/>
          </a:prstGeom>
          <a:ln w="19050" cap="rnd">
            <a:solidFill>
              <a:srgbClr val="1F21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C39A733-B721-453E-A5EF-E3D8DB679A69}"/>
              </a:ext>
            </a:extLst>
          </p:cNvPr>
          <p:cNvSpPr txBox="1"/>
          <p:nvPr/>
        </p:nvSpPr>
        <p:spPr>
          <a:xfrm>
            <a:off x="8123756" y="1882886"/>
            <a:ext cx="199125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01. </a:t>
            </a:r>
            <a:r>
              <a: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내용 및 목표</a:t>
            </a:r>
            <a:endParaRPr lang="en-US" sz="1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9F30A23-3F44-4706-A7CD-4DD89CBA2BA5}"/>
              </a:ext>
            </a:extLst>
          </p:cNvPr>
          <p:cNvSpPr txBox="1"/>
          <p:nvPr/>
        </p:nvSpPr>
        <p:spPr>
          <a:xfrm>
            <a:off x="8123757" y="2754932"/>
            <a:ext cx="119135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02. </a:t>
            </a:r>
            <a:r>
              <a: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변경 사항</a:t>
            </a:r>
            <a:endParaRPr lang="en-US" sz="1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8450138-61B6-4694-AF1E-1DF7AD328987}"/>
              </a:ext>
            </a:extLst>
          </p:cNvPr>
          <p:cNvSpPr txBox="1"/>
          <p:nvPr/>
        </p:nvSpPr>
        <p:spPr>
          <a:xfrm>
            <a:off x="8123757" y="3626978"/>
            <a:ext cx="189827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03. </a:t>
            </a:r>
            <a:r>
              <a: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자체 평가 </a:t>
            </a:r>
            <a:endParaRPr lang="en-US" sz="1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80497CE-32C9-4481-A20C-50BB3D27AC75}"/>
              </a:ext>
            </a:extLst>
          </p:cNvPr>
          <p:cNvSpPr txBox="1"/>
          <p:nvPr/>
        </p:nvSpPr>
        <p:spPr>
          <a:xfrm>
            <a:off x="8123757" y="4491330"/>
            <a:ext cx="118333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04. </a:t>
            </a:r>
            <a:r>
              <a: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발표</a:t>
            </a:r>
            <a:endParaRPr lang="en-US" altLang="ko-KR" sz="1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D02430F-ADF6-4F61-AC5D-0E4AB6E2C4DB}"/>
              </a:ext>
            </a:extLst>
          </p:cNvPr>
          <p:cNvSpPr txBox="1"/>
          <p:nvPr/>
        </p:nvSpPr>
        <p:spPr>
          <a:xfrm>
            <a:off x="8123757" y="5355681"/>
            <a:ext cx="146867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05. </a:t>
            </a:r>
            <a:r>
              <a: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시연</a:t>
            </a:r>
            <a:endParaRPr lang="en-US" sz="1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1045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922371" y="1134235"/>
            <a:ext cx="2347258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65379" y="406823"/>
            <a:ext cx="227687" cy="24427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E584658-FFCE-40D1-83B2-91BDAF5B73F1}"/>
              </a:ext>
            </a:extLst>
          </p:cNvPr>
          <p:cNvSpPr txBox="1"/>
          <p:nvPr/>
        </p:nvSpPr>
        <p:spPr>
          <a:xfrm>
            <a:off x="5258274" y="743252"/>
            <a:ext cx="1675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01. </a:t>
            </a: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내용 및 목표 </a:t>
            </a:r>
            <a:endParaRPr lang="en-US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4981754" y="1138366"/>
            <a:ext cx="22284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내용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및 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목표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8ED7F6-692D-4F00-BB04-B490916FFA44}"/>
              </a:ext>
            </a:extLst>
          </p:cNvPr>
          <p:cNvSpPr txBox="1"/>
          <p:nvPr/>
        </p:nvSpPr>
        <p:spPr>
          <a:xfrm>
            <a:off x="3924446" y="1687553"/>
            <a:ext cx="4352474" cy="4901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 일기 작성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반려동물을 주제로 하는 게시물 공유 기능 제공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 정보 등록 및 관리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다양한 산책로 추천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 나눔 게시판 기능 제공</a:t>
            </a:r>
            <a:endParaRPr lang="en-US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4A7DE274-38F4-4D4C-A383-33BD4AE669A7}"/>
              </a:ext>
            </a:extLst>
          </p:cNvPr>
          <p:cNvSpPr/>
          <p:nvPr/>
        </p:nvSpPr>
        <p:spPr>
          <a:xfrm>
            <a:off x="4584253" y="2516325"/>
            <a:ext cx="1734168" cy="1734168"/>
          </a:xfrm>
          <a:prstGeom prst="ellipse">
            <a:avLst/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DC49286-AE6F-4B87-A886-4A758764D589}"/>
              </a:ext>
            </a:extLst>
          </p:cNvPr>
          <p:cNvSpPr/>
          <p:nvPr/>
        </p:nvSpPr>
        <p:spPr>
          <a:xfrm>
            <a:off x="5873578" y="2516325"/>
            <a:ext cx="1734168" cy="1734168"/>
          </a:xfrm>
          <a:prstGeom prst="ellipse">
            <a:avLst/>
          </a:prstGeom>
          <a:solidFill>
            <a:srgbClr val="F2D4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E093067-A39E-49C2-997E-0F2D7A37351F}"/>
              </a:ext>
            </a:extLst>
          </p:cNvPr>
          <p:cNvSpPr txBox="1"/>
          <p:nvPr/>
        </p:nvSpPr>
        <p:spPr>
          <a:xfrm>
            <a:off x="4873325" y="3083118"/>
            <a:ext cx="8859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관리</a:t>
            </a:r>
            <a:endParaRPr 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E8439C7-32B2-427E-9777-68C71FDB7661}"/>
              </a:ext>
            </a:extLst>
          </p:cNvPr>
          <p:cNvSpPr txBox="1"/>
          <p:nvPr/>
        </p:nvSpPr>
        <p:spPr>
          <a:xfrm>
            <a:off x="6433554" y="3090932"/>
            <a:ext cx="949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커뮤니티</a:t>
            </a:r>
            <a:endParaRPr 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24D1C0BB-20A0-48A5-AA7F-31996BE43B1B}"/>
              </a:ext>
            </a:extLst>
          </p:cNvPr>
          <p:cNvGrpSpPr/>
          <p:nvPr/>
        </p:nvGrpSpPr>
        <p:grpSpPr>
          <a:xfrm>
            <a:off x="4249359" y="3329831"/>
            <a:ext cx="45720" cy="91618"/>
            <a:chOff x="2611408" y="3360575"/>
            <a:chExt cx="68292" cy="136850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647C2E5A-EDE4-459E-A5F4-D838CF884AC5}"/>
                </a:ext>
              </a:extLst>
            </p:cNvPr>
            <p:cNvCxnSpPr/>
            <p:nvPr/>
          </p:nvCxnSpPr>
          <p:spPr>
            <a:xfrm flipH="1">
              <a:off x="2611408" y="3360575"/>
              <a:ext cx="68292" cy="68292"/>
            </a:xfrm>
            <a:prstGeom prst="line">
              <a:avLst/>
            </a:prstGeom>
            <a:ln w="15875" cap="rnd">
              <a:solidFill>
                <a:srgbClr val="5B453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CD1E0231-8370-447D-B109-A81EAAC9CDD1}"/>
                </a:ext>
              </a:extLst>
            </p:cNvPr>
            <p:cNvCxnSpPr>
              <a:cxnSpLocks/>
            </p:cNvCxnSpPr>
            <p:nvPr/>
          </p:nvCxnSpPr>
          <p:spPr>
            <a:xfrm>
              <a:off x="2611408" y="3429133"/>
              <a:ext cx="68292" cy="68292"/>
            </a:xfrm>
            <a:prstGeom prst="line">
              <a:avLst/>
            </a:prstGeom>
            <a:ln w="15875" cap="rnd">
              <a:solidFill>
                <a:srgbClr val="5B453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타원 35">
            <a:extLst>
              <a:ext uri="{FF2B5EF4-FFF2-40B4-BE49-F238E27FC236}">
                <a16:creationId xmlns:a16="http://schemas.microsoft.com/office/drawing/2014/main" id="{463888D0-7132-4139-B8DE-9BCACD2316A4}"/>
              </a:ext>
            </a:extLst>
          </p:cNvPr>
          <p:cNvSpPr/>
          <p:nvPr/>
        </p:nvSpPr>
        <p:spPr>
          <a:xfrm>
            <a:off x="3089510" y="2940170"/>
            <a:ext cx="870674" cy="870674"/>
          </a:xfrm>
          <a:prstGeom prst="ellipse">
            <a:avLst/>
          </a:prstGeom>
          <a:solidFill>
            <a:srgbClr val="5B45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22CC6126-C3F0-4C12-BCAC-746D75B7C2D8}"/>
              </a:ext>
            </a:extLst>
          </p:cNvPr>
          <p:cNvSpPr/>
          <p:nvPr/>
        </p:nvSpPr>
        <p:spPr>
          <a:xfrm>
            <a:off x="8231816" y="2948072"/>
            <a:ext cx="870674" cy="870674"/>
          </a:xfrm>
          <a:prstGeom prst="ellipse">
            <a:avLst/>
          </a:prstGeom>
          <a:solidFill>
            <a:srgbClr val="F2D47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1DF3572E-5758-4FE4-957F-A227354208B1}"/>
              </a:ext>
            </a:extLst>
          </p:cNvPr>
          <p:cNvGrpSpPr/>
          <p:nvPr/>
        </p:nvGrpSpPr>
        <p:grpSpPr>
          <a:xfrm flipH="1">
            <a:off x="7902108" y="3337600"/>
            <a:ext cx="45720" cy="91618"/>
            <a:chOff x="2611408" y="3360575"/>
            <a:chExt cx="68292" cy="136850"/>
          </a:xfrm>
        </p:grpSpPr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17AC96FA-AF40-46F0-BE40-891EA3BEADEC}"/>
                </a:ext>
              </a:extLst>
            </p:cNvPr>
            <p:cNvCxnSpPr/>
            <p:nvPr/>
          </p:nvCxnSpPr>
          <p:spPr>
            <a:xfrm flipH="1">
              <a:off x="2611408" y="3360575"/>
              <a:ext cx="68292" cy="68292"/>
            </a:xfrm>
            <a:prstGeom prst="line">
              <a:avLst/>
            </a:prstGeom>
            <a:ln w="15875" cap="rnd">
              <a:solidFill>
                <a:srgbClr val="F2D4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EA69DCF3-DFA8-4A7E-B5A7-59C6FBE6EDA5}"/>
                </a:ext>
              </a:extLst>
            </p:cNvPr>
            <p:cNvCxnSpPr>
              <a:cxnSpLocks/>
            </p:cNvCxnSpPr>
            <p:nvPr/>
          </p:nvCxnSpPr>
          <p:spPr>
            <a:xfrm>
              <a:off x="2611408" y="3429133"/>
              <a:ext cx="68292" cy="68292"/>
            </a:xfrm>
            <a:prstGeom prst="line">
              <a:avLst/>
            </a:prstGeom>
            <a:ln w="15875" cap="rnd">
              <a:solidFill>
                <a:srgbClr val="F2D4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4ACC872-E096-4674-A28F-F6EAA3F26E14}"/>
              </a:ext>
            </a:extLst>
          </p:cNvPr>
          <p:cNvSpPr txBox="1"/>
          <p:nvPr/>
        </p:nvSpPr>
        <p:spPr>
          <a:xfrm>
            <a:off x="3177845" y="3160063"/>
            <a:ext cx="6940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alpha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DayLog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>
                  <a:alpha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alpha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MyPet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>
                  <a:alpha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C60AFA9-36FA-4297-9DDA-615C72606B51}"/>
              </a:ext>
            </a:extLst>
          </p:cNvPr>
          <p:cNvSpPr txBox="1"/>
          <p:nvPr/>
        </p:nvSpPr>
        <p:spPr>
          <a:xfrm>
            <a:off x="8286129" y="3190914"/>
            <a:ext cx="7620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8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펫스타그램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8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8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TalkTalk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8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F9E58F8-64B3-4AAC-9C63-E6D0584B05BE}"/>
              </a:ext>
            </a:extLst>
          </p:cNvPr>
          <p:cNvSpPr/>
          <p:nvPr/>
        </p:nvSpPr>
        <p:spPr>
          <a:xfrm>
            <a:off x="3089510" y="4629291"/>
            <a:ext cx="6012980" cy="767681"/>
          </a:xfrm>
          <a:prstGeom prst="rect">
            <a:avLst/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BFF29AD-E711-4CE7-91EA-CBDC5BFAB0DB}"/>
              </a:ext>
            </a:extLst>
          </p:cNvPr>
          <p:cNvSpPr txBox="1"/>
          <p:nvPr/>
        </p:nvSpPr>
        <p:spPr>
          <a:xfrm>
            <a:off x="3270547" y="4667420"/>
            <a:ext cx="5650906" cy="6932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기존 반려동물 커뮤니티 어플 에서 불필요한 기능을 삭제하고 </a:t>
            </a:r>
            <a:r>
              <a:rPr lang="ko-KR" altLang="en-US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커뮤티니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어플 특성에 집중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반려동물의 감정을 기록할 수 있는 특별한 일기작성 기능으로 색다른 경험을 제공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반려동물인들이 흥미를 가지고 사용할 수 있는 대중적인 반려동물 관련 어플리케이션의 개발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1780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65379" y="406823"/>
            <a:ext cx="227687" cy="24427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E584658-FFCE-40D1-83B2-91BDAF5B73F1}"/>
              </a:ext>
            </a:extLst>
          </p:cNvPr>
          <p:cNvSpPr txBox="1"/>
          <p:nvPr/>
        </p:nvSpPr>
        <p:spPr>
          <a:xfrm>
            <a:off x="5458646" y="743252"/>
            <a:ext cx="12747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02. </a:t>
            </a: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설계 변경 사항</a:t>
            </a:r>
            <a:endParaRPr lang="en-US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0041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65379" y="406823"/>
            <a:ext cx="227687" cy="24427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E584658-FFCE-40D1-83B2-91BDAF5B73F1}"/>
              </a:ext>
            </a:extLst>
          </p:cNvPr>
          <p:cNvSpPr txBox="1"/>
          <p:nvPr/>
        </p:nvSpPr>
        <p:spPr>
          <a:xfrm>
            <a:off x="5336820" y="743252"/>
            <a:ext cx="15183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03. </a:t>
            </a: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자체 평가</a:t>
            </a:r>
            <a:endParaRPr lang="en-US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528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45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84B6C137-9C23-47A4-87EB-D0EE7846881A}"/>
              </a:ext>
            </a:extLst>
          </p:cNvPr>
          <p:cNvGrpSpPr/>
          <p:nvPr/>
        </p:nvGrpSpPr>
        <p:grpSpPr>
          <a:xfrm>
            <a:off x="5602524" y="2236978"/>
            <a:ext cx="940422" cy="853636"/>
            <a:chOff x="4004698" y="1773476"/>
            <a:chExt cx="1088074" cy="98766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1F7FB6E-95B9-430D-BB06-AF876C01E6C0}"/>
                </a:ext>
              </a:extLst>
            </p:cNvPr>
            <p:cNvSpPr/>
            <p:nvPr/>
          </p:nvSpPr>
          <p:spPr>
            <a:xfrm>
              <a:off x="4004698" y="2613916"/>
              <a:ext cx="1088074" cy="147225"/>
            </a:xfrm>
            <a:prstGeom prst="ellipse">
              <a:avLst/>
            </a:prstGeom>
            <a:solidFill>
              <a:schemeClr val="bg1"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그래픽 4">
              <a:extLst>
                <a:ext uri="{FF2B5EF4-FFF2-40B4-BE49-F238E27FC236}">
                  <a16:creationId xmlns:a16="http://schemas.microsoft.com/office/drawing/2014/main" id="{F25DED84-DD53-47A6-836D-FB4D5F6FB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59434" y="1773476"/>
              <a:ext cx="1030410" cy="943762"/>
            </a:xfrm>
            <a:prstGeom prst="rect">
              <a:avLst/>
            </a:prstGeom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FB832D0-DCE3-4726-8B41-2D19DB92E02A}"/>
              </a:ext>
            </a:extLst>
          </p:cNvPr>
          <p:cNvGrpSpPr/>
          <p:nvPr/>
        </p:nvGrpSpPr>
        <p:grpSpPr>
          <a:xfrm rot="20592476">
            <a:off x="6309426" y="1846058"/>
            <a:ext cx="535192" cy="505722"/>
            <a:chOff x="5052084" y="698353"/>
            <a:chExt cx="790521" cy="747004"/>
          </a:xfrm>
          <a:solidFill>
            <a:schemeClr val="bg1"/>
          </a:solidFill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18253A1-A43C-4087-8170-1E8033A5814F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이등변 삼각형 13">
              <a:extLst>
                <a:ext uri="{FF2B5EF4-FFF2-40B4-BE49-F238E27FC236}">
                  <a16:creationId xmlns:a16="http://schemas.microsoft.com/office/drawing/2014/main" id="{1A14BD7D-1B1B-4BD2-B4F8-9AAD8102000E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D8437BE-C27A-4FC8-83CB-ED73A0AD9C61}"/>
              </a:ext>
            </a:extLst>
          </p:cNvPr>
          <p:cNvSpPr txBox="1"/>
          <p:nvPr/>
        </p:nvSpPr>
        <p:spPr>
          <a:xfrm>
            <a:off x="6373889" y="1959980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5B453A">
                    <a:alpha val="89804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타임</a:t>
            </a:r>
            <a:endParaRPr lang="en-US" sz="1200" dirty="0">
              <a:solidFill>
                <a:srgbClr val="5B453A">
                  <a:alpha val="89804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8C8211-BDF7-4FF1-ABF7-63EB7A728E58}"/>
              </a:ext>
            </a:extLst>
          </p:cNvPr>
          <p:cNvSpPr txBox="1"/>
          <p:nvPr/>
        </p:nvSpPr>
        <p:spPr>
          <a:xfrm>
            <a:off x="5230224" y="3305989"/>
            <a:ext cx="1731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발표 진행</a:t>
            </a:r>
            <a:endParaRPr 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D8ED6F5-BDF6-4C3A-A0C4-09014AB51A31}"/>
              </a:ext>
            </a:extLst>
          </p:cNvPr>
          <p:cNvSpPr txBox="1"/>
          <p:nvPr/>
        </p:nvSpPr>
        <p:spPr>
          <a:xfrm>
            <a:off x="4688415" y="3750591"/>
            <a:ext cx="28151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6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2016010887 </a:t>
            </a:r>
            <a:r>
              <a:rPr lang="ko-KR" altLang="en-US" sz="16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이수호</a:t>
            </a:r>
            <a:endParaRPr lang="en-US" sz="16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6" name="그래픽 55">
            <a:extLst>
              <a:ext uri="{FF2B5EF4-FFF2-40B4-BE49-F238E27FC236}">
                <a16:creationId xmlns:a16="http://schemas.microsoft.com/office/drawing/2014/main" id="{7BEABCD3-BE39-467F-9DB1-5527E3B97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17188" y="4359910"/>
            <a:ext cx="324068" cy="34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660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922368" y="656705"/>
            <a:ext cx="2347258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5003393" y="660836"/>
            <a:ext cx="21852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개발업무 및 구현현황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3426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763964" y="656705"/>
            <a:ext cx="2664070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4804873" y="656705"/>
            <a:ext cx="2582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성과 및 </a:t>
            </a:r>
            <a:r>
              <a:rPr lang="ko-KR" altLang="en-US" sz="20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느낀점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4EF261-6079-42BD-8BB2-DE002E6DC684}"/>
              </a:ext>
            </a:extLst>
          </p:cNvPr>
          <p:cNvSpPr txBox="1"/>
          <p:nvPr/>
        </p:nvSpPr>
        <p:spPr>
          <a:xfrm>
            <a:off x="3394776" y="3244334"/>
            <a:ext cx="5402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여기에 도움을 준 학우와 도움 받은 내용 적어주세요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28541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45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84B6C137-9C23-47A4-87EB-D0EE7846881A}"/>
              </a:ext>
            </a:extLst>
          </p:cNvPr>
          <p:cNvGrpSpPr/>
          <p:nvPr/>
        </p:nvGrpSpPr>
        <p:grpSpPr>
          <a:xfrm>
            <a:off x="5602524" y="2236978"/>
            <a:ext cx="940422" cy="853636"/>
            <a:chOff x="4004698" y="1773476"/>
            <a:chExt cx="1088074" cy="98766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1F7FB6E-95B9-430D-BB06-AF876C01E6C0}"/>
                </a:ext>
              </a:extLst>
            </p:cNvPr>
            <p:cNvSpPr/>
            <p:nvPr/>
          </p:nvSpPr>
          <p:spPr>
            <a:xfrm>
              <a:off x="4004698" y="2613916"/>
              <a:ext cx="1088074" cy="147225"/>
            </a:xfrm>
            <a:prstGeom prst="ellipse">
              <a:avLst/>
            </a:prstGeom>
            <a:solidFill>
              <a:schemeClr val="bg1"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그래픽 4">
              <a:extLst>
                <a:ext uri="{FF2B5EF4-FFF2-40B4-BE49-F238E27FC236}">
                  <a16:creationId xmlns:a16="http://schemas.microsoft.com/office/drawing/2014/main" id="{F25DED84-DD53-47A6-836D-FB4D5F6FB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59434" y="1773476"/>
              <a:ext cx="1030410" cy="943762"/>
            </a:xfrm>
            <a:prstGeom prst="rect">
              <a:avLst/>
            </a:prstGeom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FB832D0-DCE3-4726-8B41-2D19DB92E02A}"/>
              </a:ext>
            </a:extLst>
          </p:cNvPr>
          <p:cNvGrpSpPr/>
          <p:nvPr/>
        </p:nvGrpSpPr>
        <p:grpSpPr>
          <a:xfrm rot="20592476">
            <a:off x="6309426" y="1846058"/>
            <a:ext cx="535192" cy="505722"/>
            <a:chOff x="5052084" y="698353"/>
            <a:chExt cx="790521" cy="747004"/>
          </a:xfrm>
          <a:solidFill>
            <a:schemeClr val="bg1"/>
          </a:solidFill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18253A1-A43C-4087-8170-1E8033A5814F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이등변 삼각형 13">
              <a:extLst>
                <a:ext uri="{FF2B5EF4-FFF2-40B4-BE49-F238E27FC236}">
                  <a16:creationId xmlns:a16="http://schemas.microsoft.com/office/drawing/2014/main" id="{1A14BD7D-1B1B-4BD2-B4F8-9AAD8102000E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D8437BE-C27A-4FC8-83CB-ED73A0AD9C61}"/>
              </a:ext>
            </a:extLst>
          </p:cNvPr>
          <p:cNvSpPr txBox="1"/>
          <p:nvPr/>
        </p:nvSpPr>
        <p:spPr>
          <a:xfrm>
            <a:off x="6373889" y="1959980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5B453A">
                    <a:alpha val="89804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타임</a:t>
            </a:r>
            <a:endParaRPr lang="en-US" sz="1200" dirty="0">
              <a:solidFill>
                <a:srgbClr val="5B453A">
                  <a:alpha val="89804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8C8211-BDF7-4FF1-ABF7-63EB7A728E58}"/>
              </a:ext>
            </a:extLst>
          </p:cNvPr>
          <p:cNvSpPr txBox="1"/>
          <p:nvPr/>
        </p:nvSpPr>
        <p:spPr>
          <a:xfrm>
            <a:off x="5230224" y="3305989"/>
            <a:ext cx="1731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발표 진행</a:t>
            </a:r>
            <a:endParaRPr 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D8ED6F5-BDF6-4C3A-A0C4-09014AB51A31}"/>
              </a:ext>
            </a:extLst>
          </p:cNvPr>
          <p:cNvSpPr txBox="1"/>
          <p:nvPr/>
        </p:nvSpPr>
        <p:spPr>
          <a:xfrm>
            <a:off x="4657958" y="3750591"/>
            <a:ext cx="28761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2016010901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최동민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6" name="그래픽 55">
            <a:extLst>
              <a:ext uri="{FF2B5EF4-FFF2-40B4-BE49-F238E27FC236}">
                <a16:creationId xmlns:a16="http://schemas.microsoft.com/office/drawing/2014/main" id="{7BEABCD3-BE39-467F-9DB1-5527E3B97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17188" y="4359910"/>
            <a:ext cx="324068" cy="34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366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678</TotalTime>
  <Words>221</Words>
  <Application>Microsoft Office PowerPoint</Application>
  <PresentationFormat>와이드스크린</PresentationFormat>
  <Paragraphs>55</Paragraphs>
  <Slides>17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17</vt:i4>
      </vt:variant>
    </vt:vector>
  </HeadingPairs>
  <TitlesOfParts>
    <vt:vector size="22" baseType="lpstr">
      <vt:lpstr>Calibri</vt:lpstr>
      <vt:lpstr>Calibri Light</vt:lpstr>
      <vt:lpstr>Arial</vt:lpstr>
      <vt:lpstr>배달의민족 주아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Suho Lee</dc:creator>
  <cp:lastModifiedBy>LEE SUHO</cp:lastModifiedBy>
  <cp:revision>39</cp:revision>
  <dcterms:created xsi:type="dcterms:W3CDTF">2019-06-29T11:09:55Z</dcterms:created>
  <dcterms:modified xsi:type="dcterms:W3CDTF">2020-06-12T11:22:20Z</dcterms:modified>
</cp:coreProperties>
</file>

<file path=docProps/thumbnail.jpeg>
</file>